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49" r:id="rId3"/>
    <p:sldId id="258" r:id="rId4"/>
    <p:sldId id="259" r:id="rId5"/>
    <p:sldId id="261" r:id="rId6"/>
    <p:sldId id="333" r:id="rId7"/>
    <p:sldId id="350" r:id="rId8"/>
    <p:sldId id="335" r:id="rId9"/>
    <p:sldId id="345" r:id="rId10"/>
    <p:sldId id="336" r:id="rId11"/>
    <p:sldId id="348" r:id="rId12"/>
    <p:sldId id="337" r:id="rId13"/>
    <p:sldId id="338" r:id="rId14"/>
    <p:sldId id="367" r:id="rId15"/>
    <p:sldId id="351" r:id="rId16"/>
    <p:sldId id="352" r:id="rId17"/>
    <p:sldId id="353" r:id="rId18"/>
    <p:sldId id="354" r:id="rId19"/>
    <p:sldId id="357" r:id="rId20"/>
    <p:sldId id="359" r:id="rId21"/>
    <p:sldId id="360" r:id="rId22"/>
    <p:sldId id="311" r:id="rId23"/>
    <p:sldId id="368" r:id="rId24"/>
    <p:sldId id="327" r:id="rId25"/>
    <p:sldId id="301" r:id="rId26"/>
    <p:sldId id="279" r:id="rId27"/>
    <p:sldId id="328" r:id="rId28"/>
    <p:sldId id="321" r:id="rId29"/>
    <p:sldId id="322" r:id="rId30"/>
    <p:sldId id="323" r:id="rId31"/>
    <p:sldId id="369" r:id="rId32"/>
    <p:sldId id="325" r:id="rId33"/>
    <p:sldId id="326" r:id="rId34"/>
    <p:sldId id="289" r:id="rId35"/>
    <p:sldId id="294" r:id="rId36"/>
    <p:sldId id="315" r:id="rId37"/>
    <p:sldId id="2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50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% Y11 students agreeing would like this job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Y11 students agreeing would like this job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72-44E5-A8F3-0FD4FD52D35E}"/>
              </c:ext>
            </c:extLst>
          </c:dPt>
          <c:cat>
            <c:strRef>
              <c:f>Sheet1!$A$2:$A$14</c:f>
              <c:strCache>
                <c:ptCount val="13"/>
                <c:pt idx="0">
                  <c:v>Business</c:v>
                </c:pt>
                <c:pt idx="1">
                  <c:v>Design</c:v>
                </c:pt>
                <c:pt idx="2">
                  <c:v>Arts &amp; design</c:v>
                </c:pt>
                <c:pt idx="3">
                  <c:v>Celebrity</c:v>
                </c:pt>
                <c:pt idx="4">
                  <c:v>Teacher</c:v>
                </c:pt>
                <c:pt idx="5">
                  <c:v>Medicine/ doctor</c:v>
                </c:pt>
                <c:pt idx="6">
                  <c:v>Sports</c:v>
                </c:pt>
                <c:pt idx="7">
                  <c:v>Law</c:v>
                </c:pt>
                <c:pt idx="8">
                  <c:v>Engineering</c:v>
                </c:pt>
                <c:pt idx="9">
                  <c:v>Inventor</c:v>
                </c:pt>
                <c:pt idx="10">
                  <c:v>Trades</c:v>
                </c:pt>
                <c:pt idx="11">
                  <c:v>Scientist</c:v>
                </c:pt>
                <c:pt idx="12">
                  <c:v>Hair/ beauty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58.7</c:v>
                </c:pt>
                <c:pt idx="1">
                  <c:v>33.6</c:v>
                </c:pt>
                <c:pt idx="2">
                  <c:v>32.5</c:v>
                </c:pt>
                <c:pt idx="3">
                  <c:v>32.4</c:v>
                </c:pt>
                <c:pt idx="4">
                  <c:v>32</c:v>
                </c:pt>
                <c:pt idx="5">
                  <c:v>31.4</c:v>
                </c:pt>
                <c:pt idx="6">
                  <c:v>29.3</c:v>
                </c:pt>
                <c:pt idx="7">
                  <c:v>30.7</c:v>
                </c:pt>
                <c:pt idx="8">
                  <c:v>28.7</c:v>
                </c:pt>
                <c:pt idx="9">
                  <c:v>25.2</c:v>
                </c:pt>
                <c:pt idx="10">
                  <c:v>15.2</c:v>
                </c:pt>
                <c:pt idx="11">
                  <c:v>13.7</c:v>
                </c:pt>
                <c:pt idx="12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72-44E5-A8F3-0FD4FD52D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226632"/>
        <c:axId val="10523960"/>
      </c:barChart>
      <c:catAx>
        <c:axId val="227226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23960"/>
        <c:crosses val="autoZero"/>
        <c:auto val="1"/>
        <c:lblAlgn val="ctr"/>
        <c:lblOffset val="100"/>
        <c:noMultiLvlLbl val="0"/>
      </c:catAx>
      <c:valAx>
        <c:axId val="10523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226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2CF59-A63C-FE4F-99FC-BACFEBC0F8D7}" type="doc">
      <dgm:prSet loTypeId="urn:microsoft.com/office/officeart/2005/8/layout/chevron1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12D4E44-8D30-0340-931A-611B5FE180D7}" type="pres">
      <dgm:prSet presAssocID="{C982CF59-A63C-FE4F-99FC-BACFEBC0F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CC18F7D6-1214-4D5B-8771-FB600D2BF9AD}" type="presOf" srcId="{C982CF59-A63C-FE4F-99FC-BACFEBC0F8D7}" destId="{412D4E44-8D30-0340-931A-611B5FE180D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14506-A40C-4DD0-B953-2842D9149BD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06E7C-0D3F-4AED-8D2B-1C42C0E4A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96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2636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just changed to legend</a:t>
            </a:r>
            <a:r>
              <a:rPr lang="en-GB" baseline="0" dirty="0"/>
              <a:t> for Y11 – the age is 15/16, not 14/15 as in the original slide – whoops! (just in case you want to change it on any of our other presentations!)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29C1C-5CA0-4FB7-ACCA-ABD3ACC2F37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23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AAD50-BD59-9149-9F4E-439336CAC8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47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15726-E74C-4AC2-BFD4-9E7C6FDDB45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3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536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176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84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136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479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06A7-A7E7-4CA9-9CFB-8F86C8D19E0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70D6-8EA8-4299-AEBF-382689BF3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4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06A7-A7E7-4CA9-9CFB-8F86C8D19E0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70D6-8EA8-4299-AEBF-382689BF3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6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06A7-A7E7-4CA9-9CFB-8F86C8D19E0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70D6-8EA8-4299-AEBF-382689BF3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9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06A7-A7E7-4CA9-9CFB-8F86C8D19E0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70D6-8EA8-4299-AEBF-382689BF3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2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06A7-A7E7-4CA9-9CFB-8F86C8D19E0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70D6-8EA8-4299-AEBF-382689BF3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37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06A7-A7E7-4CA9-9CFB-8F86C8D19E0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70D6-8EA8-4299-AEBF-382689BF3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7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06A7-A7E7-4CA9-9CFB-8F86C8D19E0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70D6-8EA8-4299-AEBF-382689BF3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9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06A7-A7E7-4CA9-9CFB-8F86C8D19E0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70D6-8EA8-4299-AEBF-382689BF3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01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06A7-A7E7-4CA9-9CFB-8F86C8D19E0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70D6-8EA8-4299-AEBF-382689BF3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06A7-A7E7-4CA9-9CFB-8F86C8D19E0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70D6-8EA8-4299-AEBF-382689BF3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9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06A7-A7E7-4CA9-9CFB-8F86C8D19E0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70D6-8EA8-4299-AEBF-382689BF3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5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06A7-A7E7-4CA9-9CFB-8F86C8D19E0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70D6-8EA8-4299-AEBF-382689BF3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1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WE4ksRCEoyA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yestem.org/wp-content/uploads/2020/10/EQUITY-COMPASS-YESTEM-INSIGHT.pdf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youtube.com/watch?v=WE4ksRCEoy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l.ac.uk/ioe/departments-and-centres/departments/education-practice-and-society/stem-participation-social-justice-research/science-capital-teaching-approach" TargetMode="External"/><Relationship Id="rId5" Type="http://schemas.openxmlformats.org/officeDocument/2006/relationships/hyperlink" Target="https://www.ucl.ac.uk/ioe/PrimarySciCap" TargetMode="Externa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www.ucl.ac.uk/ioe/departments-and-centres/departments/education-practice-and-society/aspires-research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ucl.ac.uk/ioe-ye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l.ac.uk/ioe/departments-and-centres/departments/education-practice-and-society/science-capital-research/primary-science-capital-project" TargetMode="External"/><Relationship Id="rId5" Type="http://schemas.openxmlformats.org/officeDocument/2006/relationships/hyperlink" Target="https://m4kingspaces.org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s://twitter.com/m4kingspaces" TargetMode="External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Slide1.sld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covery.ucl.ac.uk/id/eprint/10092041/15/Moote_9538%20UCL%20Aspires%202%20report%20full%20online%20version.pdf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0t70bwPD6Y&amp;t" TargetMode="External"/><Relationship Id="rId4" Type="http://schemas.openxmlformats.org/officeDocument/2006/relationships/hyperlink" Target="https://www.youtube.com/watch?v=A0t70bwPD6Y&amp;t=9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Social Justice and Inequalities in STEM Education: How can we support more inclusive and engaging STEM education?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8521"/>
            <a:ext cx="9144000" cy="1655762"/>
          </a:xfrm>
        </p:spPr>
        <p:txBody>
          <a:bodyPr/>
          <a:lstStyle/>
          <a:p>
            <a:r>
              <a:rPr lang="en-GB" dirty="0" smtClean="0"/>
              <a:t>Louise Archer</a:t>
            </a:r>
          </a:p>
          <a:p>
            <a:r>
              <a:rPr lang="en-GB" dirty="0" smtClean="0"/>
              <a:t>Karl Mannheim Professor of Sociology of Education</a:t>
            </a:r>
          </a:p>
          <a:p>
            <a:r>
              <a:rPr lang="en-GB" dirty="0" smtClean="0"/>
              <a:t>UCL Institute of Education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90" y="5336515"/>
            <a:ext cx="1580010" cy="1154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4164605" y="5456318"/>
            <a:ext cx="1676351" cy="91440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venir Next"/>
              </a:rPr>
              <a:t>Engaging young people with STEM: A </a:t>
            </a:r>
            <a:r>
              <a:rPr kumimoji="0" lang="en-US" alt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venir Next"/>
              </a:rPr>
              <a:t>Science Capital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venir Next"/>
              </a:rPr>
              <a:t> approach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fficeArt object" descr="A picture containing table, indoor, birthday, cake&#10;&#10;Description automatically generated"/>
          <p:cNvPicPr/>
          <p:nvPr/>
        </p:nvPicPr>
        <p:blipFill>
          <a:blip r:embed="rId5"/>
          <a:srcRect l="344" r="344"/>
          <a:stretch>
            <a:fillRect/>
          </a:stretch>
        </p:blipFill>
        <p:spPr>
          <a:xfrm>
            <a:off x="6626297" y="5456318"/>
            <a:ext cx="1676351" cy="996238"/>
          </a:xfrm>
          <a:prstGeom prst="rect">
            <a:avLst/>
          </a:prstGeom>
          <a:ln w="50800" cap="flat">
            <a:solidFill>
              <a:schemeClr val="accent1">
                <a:hueOff val="366345"/>
                <a:satOff val="11385"/>
                <a:lumOff val="-23239"/>
              </a:schemeClr>
            </a:solidFill>
            <a:prstDash val="solid"/>
            <a:miter lim="400000"/>
          </a:ln>
          <a:effectLst/>
        </p:spPr>
      </p:pic>
      <p:pic>
        <p:nvPicPr>
          <p:cNvPr id="10" name="Picture 2" descr="ASPIRE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88" y="5323686"/>
            <a:ext cx="1409675" cy="14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1034"/>
            <a:ext cx="10515600" cy="1325563"/>
          </a:xfrm>
        </p:spPr>
        <p:txBody>
          <a:bodyPr/>
          <a:lstStyle/>
          <a:p>
            <a:r>
              <a:rPr lang="en-GB" dirty="0" smtClean="0"/>
              <a:t>Science capital and families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0915"/>
            <a:ext cx="10515600" cy="4472539"/>
          </a:xfrm>
        </p:spPr>
        <p:txBody>
          <a:bodyPr/>
          <a:lstStyle/>
          <a:p>
            <a:r>
              <a:rPr lang="en-GB" dirty="0" smtClean="0"/>
              <a:t>Produces sense of whether science is for ‘people like me’, or not</a:t>
            </a:r>
          </a:p>
          <a:p>
            <a:pPr marL="342900" lvl="1" indent="0">
              <a:buNone/>
            </a:pPr>
            <a:r>
              <a:rPr lang="en-GB" dirty="0" smtClean="0"/>
              <a:t>	“The other day in the car we were laughing about chemical symbols and 	things, so I guess it does come into the discussion quite subliminally really” 	(Mother).</a:t>
            </a:r>
          </a:p>
          <a:p>
            <a:pPr marL="342900" lvl="1" indent="0">
              <a:buNone/>
            </a:pPr>
            <a:r>
              <a:rPr lang="en-GB" dirty="0" smtClean="0"/>
              <a:t>	“Science is just where it’s at in my family” (Davina, student) </a:t>
            </a:r>
          </a:p>
          <a:p>
            <a:pPr marL="342900" lvl="1" indent="0">
              <a:buNone/>
            </a:pPr>
            <a:r>
              <a:rPr lang="en-GB" dirty="0" smtClean="0"/>
              <a:t>	“I suppose in everyday life you don’t get that much to do with it [science]” 	(Mother)</a:t>
            </a:r>
          </a:p>
          <a:p>
            <a:pPr marL="342900" lvl="1" indent="0">
              <a:buNone/>
            </a:pPr>
            <a:r>
              <a:rPr lang="en-GB" dirty="0" smtClean="0"/>
              <a:t>	“They never talk about science” (Jack, student)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3786"/>
            <a:ext cx="10515600" cy="1325563"/>
          </a:xfrm>
        </p:spPr>
        <p:txBody>
          <a:bodyPr/>
          <a:lstStyle/>
          <a:p>
            <a:r>
              <a:rPr lang="en-GB" dirty="0" smtClean="0"/>
              <a:t>The field – supporting or limiting the realisation of science capital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255" y="2831238"/>
            <a:ext cx="10515600" cy="3518885"/>
          </a:xfrm>
        </p:spPr>
        <p:txBody>
          <a:bodyPr/>
          <a:lstStyle/>
          <a:p>
            <a:r>
              <a:rPr lang="en-GB" dirty="0"/>
              <a:t>Value of a person’s science capital is determined by the field</a:t>
            </a:r>
          </a:p>
          <a:p>
            <a:r>
              <a:rPr lang="en-GB" dirty="0" smtClean="0"/>
              <a:t>Different fields provide different affordances (or limitations) for young people to see themselves and be recognised by others for their science engagement (e.g. </a:t>
            </a:r>
            <a:r>
              <a:rPr lang="en-GB" dirty="0" err="1" smtClean="0"/>
              <a:t>Carlone</a:t>
            </a:r>
            <a:r>
              <a:rPr lang="en-GB" dirty="0" smtClean="0"/>
              <a:t> study of a US middle-school class over time)</a:t>
            </a:r>
          </a:p>
          <a:p>
            <a:r>
              <a:rPr lang="en-GB" dirty="0"/>
              <a:t>Field plays key part in cultivation of science capital over time and can mitigate home science capital – e.g. the case of </a:t>
            </a:r>
            <a:r>
              <a:rPr lang="en-GB" dirty="0" smtClean="0"/>
              <a:t>Vanessa in ASPIRES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5" name="Picture 2" descr="ASPIRE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577862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375" y="2472333"/>
            <a:ext cx="10515600" cy="4385667"/>
          </a:xfrm>
        </p:spPr>
        <p:txBody>
          <a:bodyPr>
            <a:normAutofit/>
          </a:bodyPr>
          <a:lstStyle/>
          <a:p>
            <a:r>
              <a:rPr lang="en-GB" dirty="0" smtClean="0"/>
              <a:t>Pernicious and differential effect on who feels ‘science-y’  </a:t>
            </a:r>
          </a:p>
          <a:p>
            <a:r>
              <a:rPr lang="en-GB" dirty="0" smtClean="0"/>
              <a:t>E.g. Victor (white, middle-class boy, goes on to Astrophysics degree):</a:t>
            </a:r>
          </a:p>
          <a:p>
            <a:pPr marL="0" indent="0">
              <a:buNone/>
            </a:pPr>
            <a:r>
              <a:rPr lang="en-GB" dirty="0" smtClean="0"/>
              <a:t>	Y6</a:t>
            </a:r>
            <a:r>
              <a:rPr lang="en-GB" dirty="0"/>
              <a:t>: 	“You don’t have to be clever to do science”</a:t>
            </a:r>
          </a:p>
          <a:p>
            <a:pPr marL="0" indent="0">
              <a:buNone/>
            </a:pPr>
            <a:r>
              <a:rPr lang="en-GB" dirty="0" smtClean="0"/>
              <a:t>	Y8</a:t>
            </a:r>
            <a:r>
              <a:rPr lang="en-GB" dirty="0"/>
              <a:t>:	“I think you have to be a little clever </a:t>
            </a:r>
            <a:r>
              <a:rPr lang="en-GB" dirty="0" smtClean="0"/>
              <a:t>…  yeah</a:t>
            </a:r>
            <a:r>
              <a:rPr lang="en-GB" dirty="0"/>
              <a:t>, you probably </a:t>
            </a:r>
            <a:r>
              <a:rPr lang="en-GB" dirty="0" smtClean="0"/>
              <a:t>		have </a:t>
            </a:r>
            <a:r>
              <a:rPr lang="en-GB" dirty="0"/>
              <a:t>to </a:t>
            </a:r>
            <a:r>
              <a:rPr lang="en-GB" dirty="0" smtClean="0"/>
              <a:t>be </a:t>
            </a:r>
            <a:r>
              <a:rPr lang="en-GB" dirty="0"/>
              <a:t>quite </a:t>
            </a:r>
            <a:r>
              <a:rPr lang="en-GB" dirty="0" smtClean="0"/>
              <a:t>clever”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	Y9</a:t>
            </a:r>
            <a:r>
              <a:rPr lang="en-GB" dirty="0"/>
              <a:t>:	“People keen on Science … um they’re sort of … they’re </a:t>
            </a:r>
            <a:r>
              <a:rPr lang="en-GB" dirty="0" smtClean="0"/>
              <a:t>			not average </a:t>
            </a:r>
            <a:r>
              <a:rPr lang="en-GB" dirty="0"/>
              <a:t>people, they’re more … they’re more clever, </a:t>
            </a:r>
            <a:r>
              <a:rPr lang="en-GB" dirty="0" smtClean="0"/>
              <a:t>			they’re cleverer </a:t>
            </a:r>
            <a:r>
              <a:rPr lang="en-GB" dirty="0"/>
              <a:t>than most people”</a:t>
            </a:r>
          </a:p>
          <a:p>
            <a:pPr marL="0" indent="0">
              <a:buNone/>
            </a:pPr>
            <a:r>
              <a:rPr lang="en-GB" dirty="0" smtClean="0"/>
              <a:t>	Y11</a:t>
            </a:r>
            <a:r>
              <a:rPr lang="en-GB" dirty="0"/>
              <a:t>:  	“</a:t>
            </a:r>
            <a:r>
              <a:rPr lang="en-GB" dirty="0" err="1"/>
              <a:t>Er</a:t>
            </a:r>
            <a:r>
              <a:rPr lang="en-GB" dirty="0"/>
              <a:t>, yeah, you need it, </a:t>
            </a:r>
            <a:r>
              <a:rPr lang="en-GB" dirty="0" smtClean="0"/>
              <a:t>yes”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804" y="114677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Dominant representations </a:t>
            </a:r>
            <a:r>
              <a:rPr lang="en-GB" dirty="0"/>
              <a:t>of science: </a:t>
            </a:r>
            <a:r>
              <a:rPr lang="en-GB" dirty="0" smtClean="0"/>
              <a:t>masculinity </a:t>
            </a:r>
            <a:r>
              <a:rPr lang="en-GB" dirty="0"/>
              <a:t>and ‘</a:t>
            </a:r>
            <a:r>
              <a:rPr lang="en-GB" dirty="0" smtClean="0"/>
              <a:t>cleverness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24"/>
            <a:ext cx="12212110" cy="1221897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360" y="1350072"/>
            <a:ext cx="1136139" cy="918957"/>
          </a:xfrm>
          <a:prstGeom prst="rect">
            <a:avLst/>
          </a:prstGeom>
        </p:spPr>
      </p:pic>
      <p:pic>
        <p:nvPicPr>
          <p:cNvPr id="8" name="Picture 2" descr="ASPIRE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404" y="5942880"/>
            <a:ext cx="835758" cy="83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68" y="1269291"/>
            <a:ext cx="10515600" cy="1325563"/>
          </a:xfrm>
        </p:spPr>
        <p:txBody>
          <a:bodyPr/>
          <a:lstStyle/>
          <a:p>
            <a:r>
              <a:rPr lang="en-GB" dirty="0"/>
              <a:t>As a result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868" y="2652372"/>
            <a:ext cx="10515600" cy="3805238"/>
          </a:xfrm>
        </p:spPr>
        <p:txBody>
          <a:bodyPr/>
          <a:lstStyle/>
          <a:p>
            <a:r>
              <a:rPr lang="en-GB" dirty="0"/>
              <a:t>Many, even highly interested, young people are stopped/hindered in continuing with science</a:t>
            </a:r>
          </a:p>
          <a:p>
            <a:r>
              <a:rPr lang="en-GB" dirty="0"/>
              <a:t>Many self-exclude (“science is interesting, but not for me”)</a:t>
            </a:r>
          </a:p>
          <a:p>
            <a:r>
              <a:rPr lang="en-GB" dirty="0"/>
              <a:t>Those who continue are the most stereotypical in their views of science …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72" y="4789177"/>
            <a:ext cx="2463196" cy="1847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24"/>
            <a:ext cx="12212110" cy="1221897"/>
          </a:xfrm>
          <a:prstGeom prst="rect">
            <a:avLst/>
          </a:prstGeom>
        </p:spPr>
      </p:pic>
      <p:pic>
        <p:nvPicPr>
          <p:cNvPr id="7" name="Picture 2" descr="ASPIRE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9" y="546921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" y="1059099"/>
            <a:ext cx="10515600" cy="1325563"/>
          </a:xfrm>
        </p:spPr>
        <p:txBody>
          <a:bodyPr/>
          <a:lstStyle/>
          <a:p>
            <a:r>
              <a:rPr lang="en-GB" dirty="0"/>
              <a:t>So what needs to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254" y="2221864"/>
            <a:ext cx="11196425" cy="4636136"/>
          </a:xfrm>
        </p:spPr>
        <p:txBody>
          <a:bodyPr>
            <a:normAutofit/>
          </a:bodyPr>
          <a:lstStyle/>
          <a:p>
            <a:r>
              <a:rPr lang="en-GB" b="1" dirty="0"/>
              <a:t>Change the </a:t>
            </a:r>
            <a:r>
              <a:rPr lang="en-GB" b="1" i="1" dirty="0"/>
              <a:t>field</a:t>
            </a:r>
            <a:r>
              <a:rPr lang="en-GB" b="1" dirty="0"/>
              <a:t>, not the young person!</a:t>
            </a:r>
          </a:p>
          <a:p>
            <a:r>
              <a:rPr lang="en-GB" dirty="0"/>
              <a:t>Field = practice, spaces and power relations through which science/STEM is constructed, represented and experienced. Field determines what and who gets valued</a:t>
            </a:r>
          </a:p>
          <a:p>
            <a:r>
              <a:rPr lang="en-GB" dirty="0"/>
              <a:t>Changing the field enables:</a:t>
            </a:r>
          </a:p>
          <a:p>
            <a:pPr lvl="1"/>
            <a:r>
              <a:rPr lang="en-GB" dirty="0"/>
              <a:t>More diverse young people’s science capital to be recognised, valued and leveraged</a:t>
            </a:r>
          </a:p>
          <a:p>
            <a:pPr lvl="1"/>
            <a:r>
              <a:rPr lang="en-GB" dirty="0"/>
              <a:t>Diverse young people’s needs to be addressed and capital to be supported</a:t>
            </a:r>
          </a:p>
          <a:p>
            <a:pPr lvl="1"/>
            <a:r>
              <a:rPr lang="en-GB" dirty="0"/>
              <a:t>Changing the systems, practices and representations that exclude many young people from STEM and make them feel it is ‘not for me’</a:t>
            </a:r>
          </a:p>
          <a:p>
            <a:pPr lvl="1"/>
            <a:r>
              <a:rPr lang="en-GB" dirty="0"/>
              <a:t>Connecting STEM more meaningfully with young people and communities</a:t>
            </a:r>
          </a:p>
          <a:p>
            <a:pPr lvl="1"/>
            <a:r>
              <a:rPr lang="en-GB" dirty="0"/>
              <a:t>More sustainable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02" y="1375731"/>
            <a:ext cx="10515600" cy="1325563"/>
          </a:xfrm>
        </p:spPr>
        <p:txBody>
          <a:bodyPr/>
          <a:lstStyle/>
          <a:p>
            <a:r>
              <a:rPr lang="en-GB" dirty="0" smtClean="0"/>
              <a:t>An equitable approach to supporting science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850" y="2855128"/>
            <a:ext cx="7381345" cy="4046810"/>
          </a:xfrm>
        </p:spPr>
        <p:txBody>
          <a:bodyPr/>
          <a:lstStyle/>
          <a:p>
            <a:r>
              <a:rPr lang="en-GB" dirty="0" smtClean="0"/>
              <a:t>Its not (just) what you do - but the way that you do it!</a:t>
            </a:r>
          </a:p>
          <a:p>
            <a:r>
              <a:rPr lang="en-GB" dirty="0" smtClean="0"/>
              <a:t>Underpinning values and mind set will determine the equitable potential</a:t>
            </a:r>
            <a:r>
              <a:rPr lang="en-GB" dirty="0"/>
              <a:t> </a:t>
            </a:r>
            <a:r>
              <a:rPr lang="en-GB" dirty="0" smtClean="0"/>
              <a:t>of your practice and use of the SCTA</a:t>
            </a:r>
          </a:p>
          <a:p>
            <a:r>
              <a:rPr lang="en-GB" dirty="0" smtClean="0"/>
              <a:t>Two elements: the Equity Compass and the Science Capital Teaching Approach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8697" y="3788689"/>
            <a:ext cx="1632276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REFLECT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24834" y="6081963"/>
            <a:ext cx="144086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ACT</a:t>
            </a:r>
            <a:endParaRPr lang="en-GB" sz="2800" b="1" dirty="0"/>
          </a:p>
        </p:txBody>
      </p:sp>
      <p:sp>
        <p:nvSpPr>
          <p:cNvPr id="10" name="Curved Down Arrow 9"/>
          <p:cNvSpPr/>
          <p:nvPr/>
        </p:nvSpPr>
        <p:spPr>
          <a:xfrm rot="5400000">
            <a:off x="10477603" y="4016587"/>
            <a:ext cx="2579514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10800000">
            <a:off x="8537754" y="3092589"/>
            <a:ext cx="731520" cy="25795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Google Shape;271;p31" descr="https://lh3.googleusercontent.com/Eb2vuVcrtT1uwUh5JPKmYcrNwDInLn1F7j4nhM-j-wXCN0C5uG0frLfsRQPNSm89P9mPhWRNm_ZSLJi30yGPmS5GXhyrn97_xHhtV5MNu4fFBzJZLNBPPNM5fr4DA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5131" y="4382346"/>
            <a:ext cx="1740273" cy="167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9715E13-658B-4EC0-94D0-CF591F304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322" y="2001359"/>
            <a:ext cx="2145025" cy="17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62" y="1276808"/>
            <a:ext cx="9983801" cy="1325563"/>
          </a:xfrm>
        </p:spPr>
        <p:txBody>
          <a:bodyPr>
            <a:normAutofit/>
          </a:bodyPr>
          <a:lstStyle/>
          <a:p>
            <a:r>
              <a:rPr lang="en-GB" b="1" dirty="0"/>
              <a:t>T</a:t>
            </a:r>
            <a:r>
              <a:rPr lang="en-GB" b="1" dirty="0" smtClean="0"/>
              <a:t>he Equity Compass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710" y="2602371"/>
            <a:ext cx="7575867" cy="38730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Q. What </a:t>
            </a:r>
            <a:r>
              <a:rPr lang="en-GB" b="1" dirty="0"/>
              <a:t>is </a:t>
            </a:r>
            <a:r>
              <a:rPr lang="en-GB" b="1" dirty="0" smtClean="0"/>
              <a:t>it? </a:t>
            </a:r>
          </a:p>
          <a:p>
            <a:pPr marL="0" indent="0">
              <a:buNone/>
            </a:pPr>
            <a:r>
              <a:rPr lang="en-GB" dirty="0" smtClean="0"/>
              <a:t>A. A </a:t>
            </a:r>
            <a:r>
              <a:rPr lang="en-GB" dirty="0"/>
              <a:t>reflective tool that supports ISL practitioners </a:t>
            </a:r>
            <a:r>
              <a:rPr lang="en-GB" dirty="0" smtClean="0"/>
              <a:t>to </a:t>
            </a:r>
            <a:r>
              <a:rPr lang="en-GB" dirty="0"/>
              <a:t>understand, identify and plan for  how they might make their </a:t>
            </a:r>
            <a:r>
              <a:rPr lang="en-GB" dirty="0" smtClean="0"/>
              <a:t>practice </a:t>
            </a:r>
            <a:r>
              <a:rPr lang="en-GB" dirty="0"/>
              <a:t>more </a:t>
            </a:r>
            <a:r>
              <a:rPr lang="en-GB" dirty="0" smtClean="0"/>
              <a:t>equitable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Q. How </a:t>
            </a:r>
            <a:r>
              <a:rPr lang="en-GB" b="1" dirty="0"/>
              <a:t>can it help </a:t>
            </a:r>
            <a:r>
              <a:rPr lang="en-GB" b="1" dirty="0" smtClean="0"/>
              <a:t>practitioners?</a:t>
            </a:r>
            <a:endParaRPr lang="en-GB" b="1" i="1" dirty="0"/>
          </a:p>
          <a:p>
            <a:pPr marL="0" indent="0">
              <a:buNone/>
            </a:pPr>
            <a:r>
              <a:rPr lang="en-GB" i="1" dirty="0" smtClean="0"/>
              <a:t>A. </a:t>
            </a:r>
            <a:r>
              <a:rPr lang="en-GB" dirty="0" smtClean="0"/>
              <a:t>The </a:t>
            </a:r>
            <a:r>
              <a:rPr lang="en-GB" dirty="0"/>
              <a:t>Compass sets out eight areas, with reflective questions for each, that are useful/ important to think about for equitable ISL practice. You can </a:t>
            </a:r>
            <a:r>
              <a:rPr lang="en-GB" dirty="0" smtClean="0"/>
              <a:t>use </a:t>
            </a:r>
            <a:r>
              <a:rPr lang="en-GB" dirty="0"/>
              <a:t>the compass to map your </a:t>
            </a:r>
            <a:r>
              <a:rPr lang="en-GB" dirty="0" smtClean="0"/>
              <a:t>progress </a:t>
            </a:r>
            <a:r>
              <a:rPr lang="en-GB" dirty="0"/>
              <a:t>and </a:t>
            </a:r>
            <a:r>
              <a:rPr lang="en-GB" dirty="0" smtClean="0"/>
              <a:t>help identify </a:t>
            </a:r>
            <a:r>
              <a:rPr lang="en-GB" dirty="0"/>
              <a:t>further areas for consideration and </a:t>
            </a:r>
            <a:r>
              <a:rPr lang="en-GB" dirty="0" smtClean="0"/>
              <a:t>planning. It also supports your approach to using the SCTA.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715E13-658B-4EC0-94D0-CF591F3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572" y="1949569"/>
            <a:ext cx="4104647" cy="3267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02261" y="6173287"/>
            <a:ext cx="4999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https://www.youtube.com/watch?v=WE4ksRCEoyA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5009994" y="1417499"/>
            <a:ext cx="167635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C58815-BBBC-4F18-9375-E6AB13636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F93CFBE-1A01-4D9E-90ED-96640A8370DD}"/>
              </a:ext>
            </a:extLst>
          </p:cNvPr>
          <p:cNvSpPr txBox="1">
            <a:spLocks/>
          </p:cNvSpPr>
          <p:nvPr/>
        </p:nvSpPr>
        <p:spPr>
          <a:xfrm>
            <a:off x="521660" y="1478428"/>
            <a:ext cx="3655420" cy="4669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Equity Compass –</a:t>
            </a:r>
          </a:p>
          <a:p>
            <a:r>
              <a:rPr lang="en-GB" dirty="0"/>
              <a:t>Four overarching areas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715E13-658B-4EC0-94D0-CF591F3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80" y="1622412"/>
            <a:ext cx="6220554" cy="495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10632041" y="5931479"/>
            <a:ext cx="1178394" cy="6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18208" cy="117468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sz="4000" dirty="0" smtClean="0"/>
              <a:t>CHALLENGING </a:t>
            </a:r>
            <a:r>
              <a:rPr lang="en-GB" sz="4000" dirty="0"/>
              <a:t>THE STATUS </a:t>
            </a:r>
            <a:r>
              <a:rPr lang="en-GB" sz="4000" dirty="0" smtClean="0"/>
              <a:t>QUO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Transforming Power </a:t>
            </a:r>
            <a:r>
              <a:rPr lang="en-GB" dirty="0"/>
              <a:t>(To what extent are dominant relations being reproduced, disrupted or meaningfully transformed</a:t>
            </a:r>
            <a:r>
              <a:rPr lang="en-GB" dirty="0" smtClean="0"/>
              <a:t>? </a:t>
            </a:r>
            <a:r>
              <a:rPr lang="en-GB" dirty="0"/>
              <a:t>Who has agency, power and legitimacy</a:t>
            </a:r>
            <a:r>
              <a:rPr lang="en-GB" dirty="0" smtClean="0"/>
              <a:t>?)</a:t>
            </a:r>
            <a:endParaRPr lang="en-GB" dirty="0"/>
          </a:p>
          <a:p>
            <a:r>
              <a:rPr lang="en-GB" b="1" dirty="0" smtClean="0"/>
              <a:t>Redistributing Resources</a:t>
            </a:r>
            <a:r>
              <a:rPr lang="en-GB" dirty="0" smtClean="0"/>
              <a:t> (Are activities mainly supporting the already privileged? How are </a:t>
            </a:r>
            <a:r>
              <a:rPr lang="en-GB" dirty="0" err="1" smtClean="0"/>
              <a:t>minoritized</a:t>
            </a:r>
            <a:r>
              <a:rPr lang="en-GB" dirty="0" smtClean="0"/>
              <a:t> communities being supported?)</a:t>
            </a:r>
          </a:p>
          <a:p>
            <a:r>
              <a:rPr lang="en-GB" b="1" dirty="0"/>
              <a:t>Prioritising the interests, needs and values of </a:t>
            </a:r>
            <a:r>
              <a:rPr lang="en-GB" b="1" dirty="0" err="1"/>
              <a:t>minoritized</a:t>
            </a:r>
            <a:r>
              <a:rPr lang="en-GB" b="1" dirty="0"/>
              <a:t> </a:t>
            </a:r>
            <a:r>
              <a:rPr lang="en-GB" b="1" dirty="0" smtClean="0"/>
              <a:t>communities (</a:t>
            </a:r>
            <a:r>
              <a:rPr lang="en-GB" dirty="0"/>
              <a:t>Whose interests, needs and values drive the policy and/or practice</a:t>
            </a:r>
            <a:r>
              <a:rPr lang="en-GB" dirty="0" smtClean="0"/>
              <a:t>?)</a:t>
            </a:r>
            <a:endParaRPr lang="en-GB" b="1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10430933" y="5735877"/>
            <a:ext cx="1332617" cy="7269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40BB25-14A0-4E3C-93ED-91AC08D0E5CD}"/>
              </a:ext>
            </a:extLst>
          </p:cNvPr>
          <p:cNvSpPr/>
          <p:nvPr/>
        </p:nvSpPr>
        <p:spPr>
          <a:xfrm>
            <a:off x="152400" y="6404816"/>
            <a:ext cx="317500" cy="338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934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3200" dirty="0"/>
              <a:t>WORKING WITH AND VALUING </a:t>
            </a:r>
            <a:r>
              <a:rPr lang="en-GB" sz="3200" dirty="0" smtClean="0"/>
              <a:t>MINORITIZED COMMUNITIES </a:t>
            </a:r>
            <a:r>
              <a:rPr lang="en-GB" sz="4400" dirty="0"/>
              <a:t/>
            </a:r>
            <a:br>
              <a:rPr lang="en-GB" sz="4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Participatory practice </a:t>
            </a:r>
            <a:r>
              <a:rPr lang="en-GB" dirty="0" smtClean="0"/>
              <a:t>(Is science </a:t>
            </a:r>
            <a:r>
              <a:rPr lang="en-GB" dirty="0"/>
              <a:t>being done ‘to’, ‘for’ or ‘with’ underserved young people and communities</a:t>
            </a:r>
            <a:r>
              <a:rPr lang="en-GB" dirty="0" smtClean="0"/>
              <a:t>? How </a:t>
            </a:r>
            <a:r>
              <a:rPr lang="en-GB" dirty="0"/>
              <a:t>are youth identity and agency being supported</a:t>
            </a:r>
            <a:r>
              <a:rPr lang="en-GB" dirty="0" smtClean="0"/>
              <a:t>?)</a:t>
            </a:r>
          </a:p>
          <a:p>
            <a:r>
              <a:rPr lang="en-GB" b="1" dirty="0" smtClean="0"/>
              <a:t>Assets-based approach </a:t>
            </a:r>
            <a:r>
              <a:rPr lang="en-GB" dirty="0" smtClean="0"/>
              <a:t>(</a:t>
            </a:r>
            <a:r>
              <a:rPr lang="en-GB" dirty="0"/>
              <a:t>How are the interests, knowledge, identities and resources of </a:t>
            </a:r>
            <a:r>
              <a:rPr lang="en-GB" dirty="0" err="1" smtClean="0"/>
              <a:t>minoritised</a:t>
            </a:r>
            <a:r>
              <a:rPr lang="en-GB" dirty="0" smtClean="0"/>
              <a:t> youth and </a:t>
            </a:r>
            <a:r>
              <a:rPr lang="en-GB" dirty="0"/>
              <a:t>communities being recognized and </a:t>
            </a:r>
            <a:r>
              <a:rPr lang="en-GB" dirty="0" smtClean="0"/>
              <a:t>valued in the learning?)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10430933" y="5735877"/>
            <a:ext cx="1332617" cy="7269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D569200-BA7C-43D0-91F3-CDAEA489C584}"/>
              </a:ext>
            </a:extLst>
          </p:cNvPr>
          <p:cNvSpPr/>
          <p:nvPr/>
        </p:nvSpPr>
        <p:spPr>
          <a:xfrm>
            <a:off x="152400" y="6404816"/>
            <a:ext cx="317500" cy="338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081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554957" y="1221897"/>
            <a:ext cx="108088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The challenge for STEM </a:t>
            </a:r>
            <a:r>
              <a:rPr lang="en-GB" dirty="0" smtClean="0"/>
              <a:t>education</a:t>
            </a:r>
            <a:endParaRPr dirty="0"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848255" y="2443794"/>
            <a:ext cx="10515600" cy="420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 dirty="0"/>
              <a:t>Despite massive investments of time and resources to widen (and increase) participation, science/</a:t>
            </a:r>
            <a:r>
              <a:rPr lang="en-GB" sz="2960" b="1" dirty="0"/>
              <a:t>STEM participation remains dominated by </a:t>
            </a:r>
            <a:r>
              <a:rPr lang="en-GB" sz="2960" b="1" dirty="0" smtClean="0"/>
              <a:t>privileged </a:t>
            </a:r>
            <a:r>
              <a:rPr lang="en-GB" sz="2960" b="1" dirty="0"/>
              <a:t>people </a:t>
            </a:r>
            <a:r>
              <a:rPr lang="en-GB" sz="2960" dirty="0"/>
              <a:t>(e.g. White, male, middle-class, able-bodied, etc.)</a:t>
            </a: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 dirty="0"/>
              <a:t>Most efforts have focused on changing young people in some way, often through </a:t>
            </a:r>
            <a:r>
              <a:rPr lang="en-GB" sz="2960" b="1" dirty="0"/>
              <a:t>deficit models </a:t>
            </a:r>
            <a:r>
              <a:rPr lang="en-GB" sz="2960" dirty="0"/>
              <a:t>(e.g. to change/increase a perceived ‘lack’ of interest, motivation, awareness, knowledge)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GB" sz="2960" dirty="0"/>
              <a:t>But our research suggests that (</a:t>
            </a:r>
            <a:r>
              <a:rPr lang="en-GB" sz="2960" dirty="0" err="1"/>
              <a:t>i</a:t>
            </a:r>
            <a:r>
              <a:rPr lang="en-GB" sz="2960" dirty="0"/>
              <a:t>) lack of interest and motivation is not the main issue and (ii) schools and science education play a role in excluding and dissuading students from science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dirty="0"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12110" cy="1221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0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GB" sz="3200" dirty="0" smtClean="0"/>
              <a:t>EMBEDDING</a:t>
            </a:r>
            <a:r>
              <a:rPr lang="en-GB" sz="3200" dirty="0"/>
              <a:t> </a:t>
            </a:r>
            <a:r>
              <a:rPr lang="en-GB" sz="3200" dirty="0" smtClean="0"/>
              <a:t>EQUITY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Equity is </a:t>
            </a:r>
            <a:r>
              <a:rPr lang="en-GB" b="1" dirty="0" smtClean="0"/>
              <a:t>mainstreamed </a:t>
            </a:r>
            <a:r>
              <a:rPr lang="en-GB" dirty="0" smtClean="0"/>
              <a:t>(How </a:t>
            </a:r>
            <a:r>
              <a:rPr lang="en-GB" dirty="0"/>
              <a:t>central, major, intentional and foregrounded are equity issues in the programme and organisation? </a:t>
            </a:r>
            <a:r>
              <a:rPr lang="en-GB" dirty="0" smtClean="0"/>
              <a:t>Is equity </a:t>
            </a:r>
            <a:r>
              <a:rPr lang="en-GB" dirty="0"/>
              <a:t>issues everyone’s core </a:t>
            </a:r>
            <a:r>
              <a:rPr lang="en-GB" dirty="0" smtClean="0"/>
              <a:t>business?)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10430933" y="5735877"/>
            <a:ext cx="1332617" cy="7269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4F2DEB-D492-4D53-977D-75C34E4F937D}"/>
              </a:ext>
            </a:extLst>
          </p:cNvPr>
          <p:cNvSpPr/>
          <p:nvPr/>
        </p:nvSpPr>
        <p:spPr>
          <a:xfrm>
            <a:off x="152400" y="6404816"/>
            <a:ext cx="317500" cy="338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941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A4AC9"/>
          </a:solidFill>
          <a:ln>
            <a:solidFill>
              <a:srgbClr val="DA4AC9"/>
            </a:solidFill>
          </a:ln>
        </p:spPr>
        <p:txBody>
          <a:bodyPr/>
          <a:lstStyle/>
          <a:p>
            <a:r>
              <a:rPr lang="en-GB" sz="3200" dirty="0" smtClean="0"/>
              <a:t>EXTENDING EQUITY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Collective </a:t>
            </a:r>
            <a:r>
              <a:rPr lang="en-GB" b="1" dirty="0" smtClean="0"/>
              <a:t>orientation </a:t>
            </a:r>
            <a:r>
              <a:rPr lang="en-GB" dirty="0" smtClean="0"/>
              <a:t>(To </a:t>
            </a:r>
            <a:r>
              <a:rPr lang="en-GB" dirty="0"/>
              <a:t>what extent does the practice contribute to individual </a:t>
            </a:r>
            <a:r>
              <a:rPr lang="en-GB" dirty="0" smtClean="0"/>
              <a:t>or wider collective outcomes?)</a:t>
            </a:r>
          </a:p>
          <a:p>
            <a:r>
              <a:rPr lang="en-GB" b="1" dirty="0"/>
              <a:t>Long-term</a:t>
            </a:r>
            <a:r>
              <a:rPr lang="en-GB" dirty="0"/>
              <a:t> (Is the practice short term/one-off, medium term or long term? </a:t>
            </a:r>
            <a:r>
              <a:rPr lang="en-GB" dirty="0" smtClean="0"/>
              <a:t>Is </a:t>
            </a:r>
            <a:r>
              <a:rPr lang="en-GB" dirty="0"/>
              <a:t>attention being paid to supporting young people’s trajectories and progression over time and across contexts</a:t>
            </a:r>
            <a:r>
              <a:rPr lang="en-GB" dirty="0" smtClean="0"/>
              <a:t>?)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10430933" y="5735877"/>
            <a:ext cx="1332617" cy="7269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CB879B-8EB5-409E-945C-590E4B977E4C}"/>
              </a:ext>
            </a:extLst>
          </p:cNvPr>
          <p:cNvSpPr/>
          <p:nvPr/>
        </p:nvSpPr>
        <p:spPr>
          <a:xfrm>
            <a:off x="152400" y="6404816"/>
            <a:ext cx="317500" cy="338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73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1897"/>
            <a:ext cx="10515600" cy="1325563"/>
          </a:xfrm>
        </p:spPr>
        <p:txBody>
          <a:bodyPr/>
          <a:lstStyle/>
          <a:p>
            <a:r>
              <a:rPr lang="en-GB" dirty="0" smtClean="0"/>
              <a:t>Compass helps us to: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GB" dirty="0" smtClean="0"/>
              <a:t>Recognise and think about 8 key dimensions of equity/ social justice</a:t>
            </a:r>
          </a:p>
          <a:p>
            <a:r>
              <a:rPr lang="en-GB" dirty="0" smtClean="0"/>
              <a:t>Use reflective questions to guide our thinking</a:t>
            </a:r>
          </a:p>
          <a:p>
            <a:r>
              <a:rPr lang="en-GB" dirty="0"/>
              <a:t>Consider how equitable practices and outcomes are</a:t>
            </a:r>
          </a:p>
          <a:p>
            <a:r>
              <a:rPr lang="en-GB" dirty="0" smtClean="0"/>
              <a:t>Map where we are – and map our progress (moving from inside outwards)</a:t>
            </a:r>
          </a:p>
          <a:p>
            <a:r>
              <a:rPr lang="en-GB" dirty="0" smtClean="0"/>
              <a:t>Get the right mind set for using the SCTA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10430933" y="5735877"/>
            <a:ext cx="1332617" cy="726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CA94B8-3E40-4858-960D-F6820F6F3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934" y="-66082"/>
            <a:ext cx="86150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7" y="325559"/>
            <a:ext cx="3412400" cy="972470"/>
          </a:xfrm>
        </p:spPr>
        <p:txBody>
          <a:bodyPr>
            <a:normAutofit fontScale="90000"/>
          </a:bodyPr>
          <a:lstStyle/>
          <a:p>
            <a:r>
              <a:rPr lang="en-GB" dirty="0"/>
              <a:t>Equity Compass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10367561" y="5833241"/>
            <a:ext cx="1513034" cy="825315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414800" y="2354901"/>
            <a:ext cx="681200" cy="311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6096000" y="2354901"/>
            <a:ext cx="910590" cy="294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5162083" y="2666771"/>
            <a:ext cx="252717" cy="762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7006591" y="2649725"/>
            <a:ext cx="332189" cy="813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162083" y="3462969"/>
            <a:ext cx="266925" cy="842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5414800" y="4305954"/>
            <a:ext cx="869674" cy="243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6284475" y="4208276"/>
            <a:ext cx="722115" cy="341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7006591" y="3462969"/>
            <a:ext cx="325109" cy="745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41312" y="4119698"/>
            <a:ext cx="2297987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Map and reflect on your practice</a:t>
            </a:r>
            <a:endParaRPr lang="en-GB" sz="2400" b="1" dirty="0"/>
          </a:p>
        </p:txBody>
      </p:sp>
      <p:sp>
        <p:nvSpPr>
          <p:cNvPr id="26" name="Left Arrow 25"/>
          <p:cNvSpPr/>
          <p:nvPr/>
        </p:nvSpPr>
        <p:spPr>
          <a:xfrm rot="1216034">
            <a:off x="7136766" y="3758997"/>
            <a:ext cx="938545" cy="54666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0898423-B64B-4633-B06B-C36FE7549797}"/>
              </a:ext>
            </a:extLst>
          </p:cNvPr>
          <p:cNvSpPr/>
          <p:nvPr/>
        </p:nvSpPr>
        <p:spPr>
          <a:xfrm>
            <a:off x="152400" y="6404816"/>
            <a:ext cx="317500" cy="338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4900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24" y="1754986"/>
            <a:ext cx="6692333" cy="510301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2 minute explanatory </a:t>
            </a:r>
            <a:r>
              <a:rPr lang="en-GB" dirty="0" smtClean="0"/>
              <a:t>animation: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://www.youtube.com/watch?v=WE4ksRCEoyA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Summary </a:t>
            </a:r>
            <a:r>
              <a:rPr lang="en-GB" dirty="0"/>
              <a:t>publication for </a:t>
            </a:r>
            <a:r>
              <a:rPr lang="en-GB" dirty="0" smtClean="0"/>
              <a:t>practitioners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://yestem.org/wp-content/uploads/2020/10/EQUITY-COMPASS-YESTEM-INSIGHT.pdf</a:t>
            </a:r>
            <a:endParaRPr lang="en-GB" dirty="0"/>
          </a:p>
          <a:p>
            <a:pPr marL="457200" lvl="1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/>
              <a:t>Applying with ISL educators (YESTEM project) and primary </a:t>
            </a:r>
            <a:r>
              <a:rPr lang="en-GB" dirty="0" smtClean="0"/>
              <a:t>teachers (Primary </a:t>
            </a:r>
            <a:r>
              <a:rPr lang="en-GB" dirty="0"/>
              <a:t>Science Capital Teaching </a:t>
            </a:r>
            <a:r>
              <a:rPr lang="en-GB" dirty="0" smtClean="0"/>
              <a:t>Approach project)</a:t>
            </a:r>
            <a:endParaRPr lang="en-GB" dirty="0"/>
          </a:p>
        </p:txBody>
      </p:sp>
      <p:pic>
        <p:nvPicPr>
          <p:cNvPr id="6" name="Picture 6" descr="IoE_286_landscape.png">
            <a:extLst>
              <a:ext uri="{FF2B5EF4-FFF2-40B4-BE49-F238E27FC236}">
                <a16:creationId xmlns="" xmlns:a16="http://schemas.microsoft.com/office/drawing/2014/main" id="{D6F660C3-985E-4E57-9883-201BE2AD7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3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830" y="2010459"/>
            <a:ext cx="3560870" cy="2839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04" y="4141638"/>
            <a:ext cx="1714683" cy="2515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10411565" y="5834528"/>
            <a:ext cx="1513034" cy="8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55" y="1221897"/>
            <a:ext cx="10515600" cy="1325563"/>
          </a:xfrm>
        </p:spPr>
        <p:txBody>
          <a:bodyPr/>
          <a:lstStyle/>
          <a:p>
            <a:r>
              <a:rPr lang="en-GB" dirty="0" smtClean="0"/>
              <a:t>The Science Capital Teaching Approach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74" y="2547460"/>
            <a:ext cx="2378402" cy="3364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6" name="Google Shape;271;p31" descr="https://lh3.googleusercontent.com/Eb2vuVcrtT1uwUh5JPKmYcrNwDInLn1F7j4nhM-j-wXCN0C5uG0frLfsRQPNSm89P9mPhWRNm_ZSLJi30yGPmS5GXhyrn97_xHhtV5MNu4fFBzJZLNBPPNM5fr4DA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5131" y="2547460"/>
            <a:ext cx="3115987" cy="336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17" y="5165041"/>
            <a:ext cx="1022356" cy="7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21" y="1285128"/>
            <a:ext cx="10515600" cy="1325563"/>
          </a:xfrm>
        </p:spPr>
        <p:txBody>
          <a:bodyPr/>
          <a:lstStyle/>
          <a:p>
            <a:r>
              <a:rPr lang="en-GB" dirty="0" smtClean="0"/>
              <a:t>SCTA: Changing the field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2673921"/>
            <a:ext cx="6676841" cy="377417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Builds on existing good teaching practice</a:t>
            </a:r>
          </a:p>
          <a:p>
            <a:r>
              <a:rPr lang="en-GB" dirty="0" smtClean="0"/>
              <a:t>Works with any curriculum</a:t>
            </a:r>
          </a:p>
          <a:p>
            <a:r>
              <a:rPr lang="en-GB" dirty="0" smtClean="0"/>
              <a:t>Key principles - improving students’ relationships with science, </a:t>
            </a:r>
            <a:r>
              <a:rPr lang="en-GB" i="1" dirty="0" smtClean="0"/>
              <a:t>changing the field, not the young person</a:t>
            </a:r>
          </a:p>
          <a:p>
            <a:r>
              <a:rPr lang="en-GB" dirty="0" smtClean="0"/>
              <a:t>Originally developed with secondary (Enterprising Science project), now being developed with primary (PSTT/Ogden project) and with the informal sector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10" y="2610691"/>
            <a:ext cx="2104552" cy="1826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6" name="Google Shape;271;p31" descr="https://lh3.googleusercontent.com/Eb2vuVcrtT1uwUh5JPKmYcrNwDInLn1F7j4nhM-j-wXCN0C5uG0frLfsRQPNSm89P9mPhWRNm_ZSLJi30yGPmS5GXhyrn97_xHhtV5MNu4fFBzJZLNBPPNM5fr4DA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59766" y="3936254"/>
            <a:ext cx="2380731" cy="2322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1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/>
          <a:lstStyle/>
          <a:p>
            <a:r>
              <a:rPr lang="en-GB" dirty="0" smtClean="0"/>
              <a:t>Development of SCTA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Originated in collaborative R&amp;D work with secondary schools (over 4 years with 40+ teachers from schools in 4 cities)</a:t>
            </a:r>
          </a:p>
          <a:p>
            <a:r>
              <a:rPr lang="en-GB" dirty="0" smtClean="0"/>
              <a:t>Evidence from 2x year long trials showed significant increases in secondary students’ science capital, attitudes to science and post-16 science aspirations</a:t>
            </a:r>
          </a:p>
          <a:p>
            <a:r>
              <a:rPr lang="en-GB" dirty="0" smtClean="0"/>
              <a:t>Current project is co-developing the approach with primary teachers</a:t>
            </a:r>
          </a:p>
          <a:p>
            <a:r>
              <a:rPr lang="en-GB" dirty="0" smtClean="0"/>
              <a:t>Also working with informal educators to refine and apply</a:t>
            </a:r>
          </a:p>
          <a:p>
            <a:r>
              <a:rPr lang="en-GB" dirty="0" smtClean="0"/>
              <a:t>Focus on changing practice – not changing the young person (e.g. how engagement is organised, who has power, issues of representation, valuing what participants bring with them)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1" descr="https://lh3.googleusercontent.com/Eb2vuVcrtT1uwUh5JPKmYcrNwDInLn1F7j4nhM-j-wXCN0C5uG0frLfsRQPNSm89P9mPhWRNm_ZSLJi30yGPmS5GXhyrn97_xHhtV5MNu4fFBzJZLNBPPNM5fr4DA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99047" y="1361010"/>
            <a:ext cx="5414016" cy="549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212110" cy="12218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813063" y="5250583"/>
            <a:ext cx="298787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Primary SCTA website (for new </a:t>
            </a:r>
            <a:r>
              <a:rPr lang="en-GB" b="1" dirty="0" smtClean="0"/>
              <a:t>handbook – due Oct 2021!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>
                <a:hlinkClick r:id="rId5"/>
              </a:rPr>
              <a:t>https://www.ucl.ac.uk/ioe/PrimarySciCap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7272" y="5391813"/>
            <a:ext cx="3151775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SCTA Handbook and resources</a:t>
            </a:r>
            <a:r>
              <a:rPr lang="en-GB" dirty="0" smtClean="0"/>
              <a:t>:</a:t>
            </a:r>
          </a:p>
          <a:p>
            <a:r>
              <a:rPr lang="en-GB" sz="1200" dirty="0">
                <a:hlinkClick r:id="rId6"/>
              </a:rPr>
              <a:t>https://</a:t>
            </a:r>
            <a:r>
              <a:rPr lang="en-GB" sz="1200" dirty="0" smtClean="0">
                <a:hlinkClick r:id="rId6"/>
              </a:rPr>
              <a:t>www.ucl.ac.uk/ioe/departments-and-centres/departments/education-practice-and-society/stem-participation-social-justice-research/science-capital-teaching-approach</a:t>
            </a:r>
            <a:endParaRPr lang="en-GB" sz="1200" dirty="0" smtClean="0"/>
          </a:p>
          <a:p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36" y="4109505"/>
            <a:ext cx="1022356" cy="7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651587" y="1279105"/>
            <a:ext cx="110458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B74F"/>
              </a:buClr>
              <a:buSzPts val="4400"/>
              <a:buFont typeface="Calibri"/>
              <a:buNone/>
            </a:pPr>
            <a:r>
              <a:rPr lang="en-GB" dirty="0">
                <a:solidFill>
                  <a:srgbClr val="AFB74F"/>
                </a:solidFill>
              </a:rPr>
              <a:t>Foundation: Broadening what </a:t>
            </a:r>
            <a:r>
              <a:rPr lang="en-GB" dirty="0" smtClean="0">
                <a:solidFill>
                  <a:srgbClr val="AFB74F"/>
                </a:solidFill>
              </a:rPr>
              <a:t>and who counts</a:t>
            </a:r>
            <a:endParaRPr dirty="0"/>
          </a:p>
        </p:txBody>
      </p:sp>
      <p:sp>
        <p:nvSpPr>
          <p:cNvPr id="278" name="Google Shape;278;p32"/>
          <p:cNvSpPr txBox="1">
            <a:spLocks noGrp="1"/>
          </p:cNvSpPr>
          <p:nvPr>
            <p:ph type="body" idx="1"/>
          </p:nvPr>
        </p:nvSpPr>
        <p:spPr>
          <a:xfrm>
            <a:off x="524106" y="2364058"/>
            <a:ext cx="8433282" cy="422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dirty="0" smtClean="0"/>
              <a:t>Young people </a:t>
            </a:r>
            <a:r>
              <a:rPr lang="en-GB" sz="2400" dirty="0"/>
              <a:t>do not just find science concepts difficult – some struggle to identify and engage with science, it feels alien to them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dirty="0"/>
              <a:t>Challenge stereotypes and dominant ideas and representations of science, such as ‘who does science’ and what constitutes ‘doing’ </a:t>
            </a:r>
            <a:r>
              <a:rPr lang="en-GB" sz="2400" dirty="0" smtClean="0"/>
              <a:t>science</a:t>
            </a:r>
            <a:r>
              <a:rPr lang="en-GB" sz="2400" dirty="0"/>
              <a:t>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dirty="0"/>
          </a:p>
        </p:txBody>
      </p:sp>
      <p:pic>
        <p:nvPicPr>
          <p:cNvPr id="279" name="Google Shape;27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12110" cy="122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9696" y="2828602"/>
            <a:ext cx="2917525" cy="2965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6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421838"/>
            <a:ext cx="10515600" cy="1325563"/>
          </a:xfrm>
        </p:spPr>
        <p:txBody>
          <a:bodyPr/>
          <a:lstStyle/>
          <a:p>
            <a:r>
              <a:rPr lang="en-GB" dirty="0" smtClean="0"/>
              <a:t>ASPIRES research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7401"/>
            <a:ext cx="10515600" cy="3895995"/>
          </a:xfrm>
        </p:spPr>
        <p:txBody>
          <a:bodyPr>
            <a:normAutofit/>
          </a:bodyPr>
          <a:lstStyle/>
          <a:p>
            <a:r>
              <a:rPr lang="en-GB" dirty="0"/>
              <a:t>Since 2009 the </a:t>
            </a:r>
            <a:r>
              <a:rPr lang="en-GB" dirty="0" smtClean="0"/>
              <a:t>ASPIRES </a:t>
            </a:r>
            <a:r>
              <a:rPr lang="en-GB" dirty="0"/>
              <a:t>project has undertaken large-scale surveys (40,000+ young people to date), and in-depth tracking of </a:t>
            </a:r>
            <a:r>
              <a:rPr lang="en-GB" dirty="0" smtClean="0"/>
              <a:t>50 students </a:t>
            </a:r>
            <a:r>
              <a:rPr lang="en-GB" dirty="0"/>
              <a:t>and their parents (age </a:t>
            </a:r>
            <a:r>
              <a:rPr lang="en-GB" dirty="0" smtClean="0"/>
              <a:t>10-21) (700+ interviews)</a:t>
            </a:r>
          </a:p>
          <a:p>
            <a:r>
              <a:rPr lang="en-GB" dirty="0" smtClean="0"/>
              <a:t>Student surveys and interviews at ages 10/11 (Y6), 12/13 (Y8), 13/14 (Y9), 15/16 (Y11), 17/18 (Y13) and age 20/21 </a:t>
            </a:r>
          </a:p>
          <a:p>
            <a:r>
              <a:rPr lang="en-GB" dirty="0" smtClean="0"/>
              <a:t>Lack of interest in science is not the main issue 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5" name="Picture 2" descr="ASPIRE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22772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>
            <a:spLocks noGrp="1"/>
          </p:cNvSpPr>
          <p:nvPr>
            <p:ph type="title"/>
          </p:nvPr>
        </p:nvSpPr>
        <p:spPr>
          <a:xfrm>
            <a:off x="376540" y="1375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B74F"/>
              </a:buClr>
              <a:buSzPts val="4400"/>
              <a:buFont typeface="Calibri"/>
              <a:buNone/>
            </a:pPr>
            <a:r>
              <a:rPr lang="en-GB" dirty="0">
                <a:solidFill>
                  <a:srgbClr val="AFB74F"/>
                </a:solidFill>
              </a:rPr>
              <a:t>Foundation: Broadening what counts</a:t>
            </a:r>
            <a:endParaRPr dirty="0"/>
          </a:p>
        </p:txBody>
      </p:sp>
      <p:pic>
        <p:nvPicPr>
          <p:cNvPr id="287" name="Google Shape;28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12110" cy="122189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/>
        </p:nvSpPr>
        <p:spPr>
          <a:xfrm>
            <a:off x="657656" y="2854342"/>
            <a:ext cx="3293242" cy="386152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Start </a:t>
            </a:r>
            <a:r>
              <a:rPr lang="en-GB" sz="24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with (centre) </a:t>
            </a:r>
            <a:r>
              <a:rPr lang="en-GB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child/ participant</a:t>
            </a:r>
            <a:endParaRPr lang="en-GB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GB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Child-centred planning and teaching, focusing in particular on recognising and valuing the identities, needs, experiences and contributions of children from historically excluded and </a:t>
            </a:r>
            <a:r>
              <a:rPr lang="en-GB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minoritised</a:t>
            </a:r>
            <a:r>
              <a:rPr lang="en-GB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communities and groundin</a:t>
            </a:r>
            <a:r>
              <a:rPr lang="en-GB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learning within children’s lives.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4340488" y="2854342"/>
            <a:ext cx="3531134" cy="3861521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chemeClr val="dk1"/>
                </a:solidFill>
                <a:latin typeface="Calibri"/>
                <a:sym typeface="Calibri"/>
              </a:rPr>
              <a:t>Foster inclusive science teaching and learning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that teaching and learning is representative and inclusive; providing differential support in recognition of need and injustice, ‘lensing’ from the perspective of children from excluded and </a:t>
            </a:r>
            <a:r>
              <a:rPr lang="en-GB" sz="18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minoritised</a:t>
            </a:r>
            <a:r>
              <a:rPr lang="en-GB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communities.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8261212" y="2854342"/>
            <a:ext cx="3418954" cy="3861644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</a:t>
            </a: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voice and </a:t>
            </a:r>
            <a:r>
              <a:rPr lang="en-GB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agency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</a:t>
            </a:r>
            <a:r>
              <a:rPr lang="en-GB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environment where young people’s </a:t>
            </a:r>
            <a:r>
              <a:rPr lang="en-GB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voices are heard and validated. </a:t>
            </a:r>
            <a:r>
              <a:rPr lang="en-GB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their voices </a:t>
            </a:r>
            <a:r>
              <a:rPr lang="en-GB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direct the </a:t>
            </a:r>
            <a:r>
              <a:rPr lang="en-GB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 </a:t>
            </a:r>
            <a:r>
              <a:rPr lang="en-GB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that </a:t>
            </a:r>
            <a:r>
              <a:rPr lang="en-GB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</a:t>
            </a:r>
            <a:r>
              <a:rPr lang="en-GB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ownership/agency </a:t>
            </a:r>
            <a:r>
              <a:rPr lang="en-GB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towards the science </a:t>
            </a:r>
            <a:r>
              <a:rPr lang="en-GB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topics, organisation and style of learning and can use science learning to take action in their lives and communities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1468" y="1563215"/>
            <a:ext cx="1271017" cy="113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790" y="1664765"/>
            <a:ext cx="1022356" cy="7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title"/>
          </p:nvPr>
        </p:nvSpPr>
        <p:spPr>
          <a:xfrm>
            <a:off x="838200" y="12867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9BAC"/>
              </a:buClr>
              <a:buSzPts val="4400"/>
              <a:buFont typeface="Calibri"/>
              <a:buNone/>
            </a:pPr>
            <a:r>
              <a:rPr lang="en-GB" dirty="0" smtClean="0">
                <a:solidFill>
                  <a:srgbClr val="1F9BAC"/>
                </a:solidFill>
              </a:rPr>
              <a:t>Pillar: </a:t>
            </a:r>
            <a:r>
              <a:rPr lang="en-GB" dirty="0">
                <a:solidFill>
                  <a:srgbClr val="1F9BAC"/>
                </a:solidFill>
              </a:rPr>
              <a:t>Personalise and Localise</a:t>
            </a:r>
            <a:endParaRPr dirty="0"/>
          </a:p>
        </p:txBody>
      </p:sp>
      <p:sp>
        <p:nvSpPr>
          <p:cNvPr id="299" name="Google Shape;299;p34"/>
          <p:cNvSpPr txBox="1">
            <a:spLocks noGrp="1"/>
          </p:cNvSpPr>
          <p:nvPr>
            <p:ph type="body" idx="1"/>
          </p:nvPr>
        </p:nvSpPr>
        <p:spPr>
          <a:xfrm>
            <a:off x="838200" y="2506662"/>
            <a:ext cx="69995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GB" sz="2590"/>
              <a:t>Go beyond contextualising science - personalise and localise it to make relevant to your particular students’ everyday lives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GB" sz="2590"/>
              <a:t>Approach looks different in every classroom – because students are different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GB" sz="2590"/>
              <a:t>“If kids can talk about their experience, express themselves or their ideas – I find they’re far more engaged and they value it a lot more.[…] When they’re talking about something that they personally know or care about, you can see they’re happy, they’re excited” (Partner teacher, 2016-2017)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pic>
        <p:nvPicPr>
          <p:cNvPr id="300" name="Google Shape;30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12110" cy="122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434" y="2506662"/>
            <a:ext cx="3860800" cy="39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6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635620" y="1268137"/>
            <a:ext cx="11176629" cy="12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874D"/>
              </a:buClr>
              <a:buSzPts val="3959"/>
              <a:buFont typeface="Calibri"/>
              <a:buNone/>
            </a:pPr>
            <a:r>
              <a:rPr lang="en-GB" sz="3959" dirty="0" smtClean="0">
                <a:solidFill>
                  <a:srgbClr val="EE874D"/>
                </a:solidFill>
              </a:rPr>
              <a:t>Pillar: </a:t>
            </a:r>
            <a:r>
              <a:rPr lang="en-GB" sz="3959" dirty="0" smtClean="0">
                <a:solidFill>
                  <a:srgbClr val="EE874D"/>
                </a:solidFill>
              </a:rPr>
              <a:t>Elicit</a:t>
            </a:r>
            <a:r>
              <a:rPr lang="en-GB" sz="3959" dirty="0">
                <a:solidFill>
                  <a:srgbClr val="EE874D"/>
                </a:solidFill>
              </a:rPr>
              <a:t>, </a:t>
            </a:r>
            <a:r>
              <a:rPr lang="en-GB" sz="3959" dirty="0" smtClean="0">
                <a:solidFill>
                  <a:srgbClr val="EE874D"/>
                </a:solidFill>
              </a:rPr>
              <a:t>Value &amp; Link</a:t>
            </a:r>
            <a:endParaRPr dirty="0"/>
          </a:p>
        </p:txBody>
      </p:sp>
      <p:sp>
        <p:nvSpPr>
          <p:cNvPr id="308" name="Google Shape;308;p35"/>
          <p:cNvSpPr txBox="1">
            <a:spLocks noGrp="1"/>
          </p:cNvSpPr>
          <p:nvPr>
            <p:ph type="body" idx="1"/>
          </p:nvPr>
        </p:nvSpPr>
        <p:spPr>
          <a:xfrm>
            <a:off x="838200" y="2506662"/>
            <a:ext cx="71674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A technique for helping to broaden what counts and personalise and localise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Way to support </a:t>
            </a:r>
            <a:r>
              <a:rPr lang="en-GB" dirty="0" smtClean="0"/>
              <a:t>participants </a:t>
            </a:r>
            <a:r>
              <a:rPr lang="en-GB" dirty="0"/>
              <a:t>to feel valued and connected to science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smtClean="0"/>
              <a:t>Educators </a:t>
            </a:r>
            <a:r>
              <a:rPr lang="en-GB" dirty="0"/>
              <a:t>elicit </a:t>
            </a:r>
            <a:r>
              <a:rPr lang="en-GB" dirty="0" smtClean="0"/>
              <a:t>participants’ experiences</a:t>
            </a:r>
            <a:r>
              <a:rPr lang="en-GB" dirty="0"/>
              <a:t>, skills and </a:t>
            </a:r>
            <a:r>
              <a:rPr lang="en-GB" dirty="0" smtClean="0"/>
              <a:t>home and cultural </a:t>
            </a:r>
            <a:r>
              <a:rPr lang="en-GB" dirty="0"/>
              <a:t>knowledge (what </a:t>
            </a:r>
            <a:r>
              <a:rPr lang="en-GB" dirty="0" smtClean="0"/>
              <a:t>they </a:t>
            </a:r>
            <a:r>
              <a:rPr lang="en-GB" dirty="0"/>
              <a:t>‘bring with them’) in relation to a topic, value (and legitimate) these, and highlight the science connections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09" name="Google Shape;30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12110" cy="122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434" y="2506662"/>
            <a:ext cx="3860800" cy="39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3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 txBox="1">
            <a:spLocks noGrp="1"/>
          </p:cNvSpPr>
          <p:nvPr>
            <p:ph type="title"/>
          </p:nvPr>
        </p:nvSpPr>
        <p:spPr>
          <a:xfrm>
            <a:off x="838200" y="14394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5794"/>
              </a:buClr>
              <a:buSzPts val="4400"/>
              <a:buFont typeface="Calibri"/>
              <a:buNone/>
            </a:pPr>
            <a:r>
              <a:rPr lang="en-GB" dirty="0" smtClean="0">
                <a:solidFill>
                  <a:srgbClr val="7D5794"/>
                </a:solidFill>
              </a:rPr>
              <a:t>Pillar: </a:t>
            </a:r>
            <a:r>
              <a:rPr lang="en-GB" dirty="0">
                <a:solidFill>
                  <a:srgbClr val="7D5794"/>
                </a:solidFill>
              </a:rPr>
              <a:t>Building the science capital dimensions </a:t>
            </a:r>
            <a:endParaRPr dirty="0"/>
          </a:p>
        </p:txBody>
      </p:sp>
      <p:sp>
        <p:nvSpPr>
          <p:cNvPr id="318" name="Google Shape;318;p36"/>
          <p:cNvSpPr txBox="1">
            <a:spLocks noGrp="1"/>
          </p:cNvSpPr>
          <p:nvPr>
            <p:ph type="body" idx="1"/>
          </p:nvPr>
        </p:nvSpPr>
        <p:spPr>
          <a:xfrm>
            <a:off x="838200" y="2982523"/>
            <a:ext cx="6962192" cy="38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Actively cultivate, develop and build science capital dimensions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E.g. build </a:t>
            </a:r>
            <a:r>
              <a:rPr lang="en-GB" dirty="0" smtClean="0"/>
              <a:t>understanding </a:t>
            </a:r>
            <a:r>
              <a:rPr lang="en-GB" dirty="0"/>
              <a:t>of how science is everywhere in life; foster the sense that science isn’t hard, or for other people, but can be a part of </a:t>
            </a:r>
            <a:r>
              <a:rPr lang="en-GB" dirty="0" smtClean="0"/>
              <a:t>everyone’s </a:t>
            </a:r>
            <a:r>
              <a:rPr lang="en-GB" dirty="0"/>
              <a:t>life and conversations.  </a:t>
            </a:r>
            <a:endParaRPr dirty="0"/>
          </a:p>
        </p:txBody>
      </p:sp>
      <p:pic>
        <p:nvPicPr>
          <p:cNvPr id="319" name="Google Shape;31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12110" cy="122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434" y="2506662"/>
            <a:ext cx="3860800" cy="39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9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679" y="1268782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Outcomes - secondary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19" y="2248223"/>
            <a:ext cx="6110693" cy="43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7" y="1103527"/>
            <a:ext cx="11091793" cy="1325563"/>
          </a:xfrm>
        </p:spPr>
        <p:txBody>
          <a:bodyPr/>
          <a:lstStyle/>
          <a:p>
            <a:r>
              <a:rPr lang="en-GB" dirty="0" smtClean="0"/>
              <a:t>Key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12747"/>
            <a:ext cx="9563101" cy="454728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Approach has proved popular across primary, secondary and informal settings</a:t>
            </a:r>
          </a:p>
          <a:p>
            <a:r>
              <a:rPr lang="en-GB" dirty="0" smtClean="0"/>
              <a:t>Trying to help move the focus away from ‘more STEM’ (esp. content knowledge), one-offs, deficit approaches</a:t>
            </a:r>
          </a:p>
          <a:p>
            <a:r>
              <a:rPr lang="en-GB" dirty="0" smtClean="0"/>
              <a:t>Key to approach is embedding SC principles in </a:t>
            </a:r>
            <a:r>
              <a:rPr lang="en-GB" i="1" dirty="0" smtClean="0"/>
              <a:t>everyday</a:t>
            </a:r>
            <a:r>
              <a:rPr lang="en-GB" dirty="0" smtClean="0"/>
              <a:t> practice</a:t>
            </a:r>
          </a:p>
          <a:p>
            <a:r>
              <a:rPr lang="en-GB" dirty="0" smtClean="0"/>
              <a:t>One-off visits have a place, but will not be as effective as participatory, focused, longer-term engagement. </a:t>
            </a:r>
          </a:p>
          <a:p>
            <a:r>
              <a:rPr lang="en-GB" dirty="0" smtClean="0"/>
              <a:t>Using SCTA </a:t>
            </a:r>
            <a:r>
              <a:rPr lang="en-GB" dirty="0"/>
              <a:t>to support and develop </a:t>
            </a:r>
            <a:r>
              <a:rPr lang="en-GB" dirty="0" smtClean="0"/>
              <a:t>young people’ critical STEM agency </a:t>
            </a:r>
            <a:r>
              <a:rPr lang="en-GB" dirty="0"/>
              <a:t>– taking action on issues that matter to them and their </a:t>
            </a:r>
            <a:r>
              <a:rPr lang="en-GB" dirty="0" smtClean="0"/>
              <a:t>communities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4486388"/>
            <a:ext cx="1345362" cy="17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4877"/>
            <a:ext cx="10515600" cy="1325563"/>
          </a:xfrm>
        </p:spPr>
        <p:txBody>
          <a:bodyPr/>
          <a:lstStyle/>
          <a:p>
            <a:r>
              <a:rPr lang="en-GB" dirty="0" smtClean="0"/>
              <a:t>Summing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255" y="241776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The Compass and SCTA can help us think about and enact equitable/socially just STEM engagement practice and help STEM and young people to more meaningfully connect</a:t>
            </a:r>
          </a:p>
          <a:p>
            <a:r>
              <a:rPr lang="en-GB" dirty="0" smtClean="0"/>
              <a:t>Key point: changing practice (the field), not the young person</a:t>
            </a:r>
          </a:p>
          <a:p>
            <a:r>
              <a:rPr lang="en-GB" dirty="0" smtClean="0"/>
              <a:t>Together, the resources provide tools for practice and can help track progress and support professional reflection and development</a:t>
            </a:r>
          </a:p>
          <a:p>
            <a:r>
              <a:rPr lang="en-GB" dirty="0" smtClean="0"/>
              <a:t>Our projects will be publishing a range of resources, publications, etc., for the ISL sector over the coming year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u="sng" dirty="0" smtClean="0">
              <a:cs typeface="Arial" panose="020B0604020202020204" pitchFamily="34" charset="0"/>
              <a:hlinkClick r:id="rId2"/>
            </a:endParaRPr>
          </a:p>
          <a:p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34839" y="241539"/>
          <a:ext cx="10818960" cy="6159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320"/>
                <a:gridCol w="3606320"/>
                <a:gridCol w="3606320"/>
              </a:tblGrid>
              <a:tr h="63280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Contact</a:t>
                      </a:r>
                      <a:r>
                        <a:rPr lang="en-GB" sz="2400" baseline="0" dirty="0" smtClean="0"/>
                        <a:t> our projects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Twitter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Website</a:t>
                      </a:r>
                      <a:endParaRPr lang="en-GB" sz="2400" dirty="0"/>
                    </a:p>
                  </a:txBody>
                  <a:tcPr/>
                </a:tc>
              </a:tr>
              <a:tr h="1463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ASPIRES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@</a:t>
                      </a:r>
                      <a:r>
                        <a:rPr lang="en-GB" dirty="0" err="1" smtClean="0"/>
                        <a:t>ASPIRESscience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hlinkClick r:id="rId3"/>
                        </a:rPr>
                        <a:t>https://www.ucl.ac.uk/ioe/departments-and-centres/departments/education-practice-and-society/aspires-research</a:t>
                      </a:r>
                      <a:endParaRPr lang="en-GB" dirty="0"/>
                    </a:p>
                  </a:txBody>
                  <a:tcPr/>
                </a:tc>
              </a:tr>
              <a:tr h="1130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YESTEM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@</a:t>
                      </a:r>
                      <a:r>
                        <a:rPr lang="en-GB" dirty="0" err="1" smtClean="0"/>
                        <a:t>yestem_UK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u="sng" dirty="0" smtClean="0">
                          <a:cs typeface="Arial" panose="020B0604020202020204" pitchFamily="34" charset="0"/>
                          <a:hlinkClick r:id="rId2"/>
                        </a:rPr>
                        <a:t>www.ucl.ac.uk/ioe-yestem</a:t>
                      </a:r>
                      <a:endParaRPr lang="en-GB" dirty="0" smtClean="0">
                        <a:cs typeface="Arial" panose="020B060402020202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</a:tr>
              <a:tr h="119390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Making Spaces</a:t>
                      </a:r>
                    </a:p>
                    <a:p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@M4kingSpaces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m4kingspaces.org</a:t>
                      </a:r>
                      <a:endParaRPr lang="en-GB" dirty="0"/>
                    </a:p>
                  </a:txBody>
                  <a:tcPr/>
                </a:tc>
              </a:tr>
              <a:tr h="1738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Primary Science Capital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@</a:t>
                      </a:r>
                      <a:r>
                        <a:rPr lang="en-GB" dirty="0" err="1" smtClean="0"/>
                        <a:t>PrimarySciCap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hlinkClick r:id="rId6"/>
                        </a:rPr>
                        <a:t>https://www.ucl.ac.uk/ioe/departments-and-centres/departments/education-practice-and-society/science-capital-research/primary-science-capital-project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>
          <a:xfrm>
            <a:off x="2032511" y="2520898"/>
            <a:ext cx="1657385" cy="904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88" y="5320760"/>
            <a:ext cx="1178630" cy="856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37" y="313269"/>
            <a:ext cx="496774" cy="496774"/>
          </a:xfrm>
          <a:prstGeom prst="rect">
            <a:avLst/>
          </a:prstGeom>
        </p:spPr>
      </p:pic>
      <p:pic>
        <p:nvPicPr>
          <p:cNvPr id="1026" name="Picture 2" descr="ASPIRES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88" y="1017917"/>
            <a:ext cx="1178630" cy="11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260346"/>
            <a:ext cx="10920984" cy="1207643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4000" dirty="0"/>
              <a:t>Most </a:t>
            </a:r>
            <a:r>
              <a:rPr lang="en-GB" sz="4000" dirty="0" smtClean="0"/>
              <a:t>like </a:t>
            </a:r>
            <a:r>
              <a:rPr lang="en-GB" sz="4000" dirty="0"/>
              <a:t>science - but few aspire to be </a:t>
            </a:r>
            <a:r>
              <a:rPr lang="en-GB" sz="4000" dirty="0" smtClean="0"/>
              <a:t>science careers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1027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687615" y="1067367"/>
          <a:ext cx="8940799" cy="579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Slide" r:id="rId4" imgW="959980" imgH="718663" progId="PowerPoint.Slide.12">
                  <p:embed/>
                </p:oleObj>
              </mc:Choice>
              <mc:Fallback>
                <p:oleObj name="Slide" r:id="rId4" imgW="959980" imgH="718663" progId="PowerPoint.Slide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615" y="1067367"/>
                        <a:ext cx="8940799" cy="57906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55485" y="2509829"/>
            <a:ext cx="1186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49682" y="6220123"/>
            <a:ext cx="424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Only asked of Y13 students studying at least one science A level </a:t>
            </a:r>
          </a:p>
          <a:p>
            <a:r>
              <a:rPr lang="en-GB" sz="1200" dirty="0"/>
              <a:t>** Y13 data is weighted to national A level science entries</a:t>
            </a:r>
          </a:p>
        </p:txBody>
      </p:sp>
      <p:pic>
        <p:nvPicPr>
          <p:cNvPr id="7" name="Picture 2" descr="ASPIRE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7" y="553878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713232" y="1340768"/>
          <a:ext cx="10259568" cy="451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98600" y="6055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+mj-lt"/>
              </a:rPr>
              <a:t>What careers do students aspire to?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347112" y="6453862"/>
          <a:ext cx="5440972" cy="40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ASPIRES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668" y="5715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3" y="1499582"/>
            <a:ext cx="3021278" cy="36927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Key factors shaping science aspirations and participation age 10-19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0"/>
            <a:ext cx="12190992" cy="131053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19" y="1452074"/>
            <a:ext cx="6448910" cy="5216145"/>
          </a:xfrm>
        </p:spPr>
      </p:pic>
      <p:pic>
        <p:nvPicPr>
          <p:cNvPr id="10" name="Picture 2" descr="ASPIRE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40" y="417530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16729" y="5192371"/>
            <a:ext cx="2105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Full (2019) report: </a:t>
            </a:r>
            <a:r>
              <a:rPr lang="en-GB" sz="1200" dirty="0">
                <a:hlinkClick r:id="rId5"/>
              </a:rPr>
              <a:t>https://</a:t>
            </a:r>
            <a:r>
              <a:rPr lang="en-GB" sz="1200" dirty="0" smtClean="0">
                <a:hlinkClick r:id="rId5"/>
              </a:rPr>
              <a:t>discovery.ucl.ac.uk/id/eprint/10092041/15/Moote_9538%20UCL%20Aspires%202%20report%20full%20online%20version.pdf</a:t>
            </a:r>
            <a:endParaRPr lang="en-GB" sz="1200" dirty="0" smtClean="0"/>
          </a:p>
          <a:p>
            <a:endParaRPr lang="en-GB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5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5034"/>
            <a:ext cx="10515600" cy="1325563"/>
          </a:xfrm>
        </p:spPr>
        <p:txBody>
          <a:bodyPr/>
          <a:lstStyle/>
          <a:p>
            <a:r>
              <a:rPr lang="en-GB" dirty="0"/>
              <a:t>Science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0983"/>
            <a:ext cx="6907306" cy="4497017"/>
          </a:xfrm>
        </p:spPr>
        <p:txBody>
          <a:bodyPr>
            <a:normAutofit/>
          </a:bodyPr>
          <a:lstStyle/>
          <a:p>
            <a:r>
              <a:rPr lang="en-GB" dirty="0"/>
              <a:t>Developed in ASPIRES project and since extended</a:t>
            </a:r>
          </a:p>
          <a:p>
            <a:r>
              <a:rPr lang="en-GB" dirty="0"/>
              <a:t>‘Science capital’ is a ‘conceptual holdall’, combining socialised dispositions and science-related cultural and social capital</a:t>
            </a:r>
          </a:p>
          <a:p>
            <a:r>
              <a:rPr lang="en-GB" dirty="0"/>
              <a:t>Students whose science capital is valued and realised are significantly more likely to aspire to and participate in post-16 science and have a ‘science identity’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42" y="2337846"/>
            <a:ext cx="4342887" cy="3614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110" cy="1221897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01" y="1418889"/>
            <a:ext cx="1136139" cy="9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9060"/>
            <a:ext cx="10515600" cy="1325563"/>
          </a:xfrm>
        </p:spPr>
        <p:txBody>
          <a:bodyPr/>
          <a:lstStyle/>
          <a:p>
            <a:r>
              <a:rPr lang="en-GB" dirty="0"/>
              <a:t>Main dimensions of science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4623"/>
            <a:ext cx="10515600" cy="42287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Science literacy (“what you know”)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Science-related attitudes and values (“how you think”)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Out of school science behaviours (“What you do”)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Science at home (“who you know”)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0" y="-166619"/>
            <a:ext cx="12212110" cy="122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60" y="4012163"/>
            <a:ext cx="3419297" cy="2845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5660" y="574158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Link</a:t>
            </a:r>
            <a:endParaRPr lang="en-GB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lvl="0" algn="r"/>
            <a:r>
              <a:rPr lang="en-GB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https://www.youtube.com/watch?v=A0t70bwPD6Y&amp;t</a:t>
            </a:r>
            <a:endParaRPr lang="en-GB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4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868"/>
            <a:ext cx="10515600" cy="1325563"/>
          </a:xfrm>
        </p:spPr>
        <p:txBody>
          <a:bodyPr/>
          <a:lstStyle/>
          <a:p>
            <a:r>
              <a:rPr lang="en-GB" dirty="0"/>
              <a:t>A sociological 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9761"/>
            <a:ext cx="10515600" cy="46617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Interactions of </a:t>
            </a:r>
            <a:r>
              <a:rPr lang="en-GB" i="1" dirty="0"/>
              <a:t>habitus</a:t>
            </a:r>
            <a:r>
              <a:rPr lang="en-GB" dirty="0"/>
              <a:t>, </a:t>
            </a:r>
            <a:r>
              <a:rPr lang="en-GB" i="1" dirty="0"/>
              <a:t>capital</a:t>
            </a:r>
            <a:r>
              <a:rPr lang="en-GB" dirty="0"/>
              <a:t> and </a:t>
            </a:r>
            <a:r>
              <a:rPr lang="en-GB" i="1" dirty="0"/>
              <a:t>field</a:t>
            </a:r>
            <a:r>
              <a:rPr lang="en-GB" dirty="0"/>
              <a:t> produce patterns in science engagement and participation</a:t>
            </a:r>
            <a:r>
              <a:rPr lang="en-GB" dirty="0" smtClean="0"/>
              <a:t>:</a:t>
            </a:r>
          </a:p>
          <a:p>
            <a:r>
              <a:rPr lang="en-GB" b="1" i="1" dirty="0" smtClean="0"/>
              <a:t>Habitus</a:t>
            </a:r>
            <a:r>
              <a:rPr lang="en-GB" dirty="0" smtClean="0"/>
              <a:t> - </a:t>
            </a:r>
            <a:r>
              <a:rPr lang="en-GB" dirty="0"/>
              <a:t>socialised, embodied </a:t>
            </a:r>
            <a:r>
              <a:rPr lang="en-GB" dirty="0" smtClean="0"/>
              <a:t>dispositions shape </a:t>
            </a:r>
            <a:r>
              <a:rPr lang="en-GB" dirty="0"/>
              <a:t>whether science is </a:t>
            </a:r>
            <a:r>
              <a:rPr lang="en-GB" dirty="0" smtClean="0"/>
              <a:t>‘</a:t>
            </a:r>
            <a:r>
              <a:rPr lang="en-GB" dirty="0"/>
              <a:t>for me’, or </a:t>
            </a:r>
            <a:r>
              <a:rPr lang="en-GB" dirty="0" smtClean="0"/>
              <a:t>not,  formed </a:t>
            </a:r>
            <a:r>
              <a:rPr lang="en-GB" dirty="0"/>
              <a:t>through classed, </a:t>
            </a:r>
            <a:r>
              <a:rPr lang="en-GB" dirty="0" smtClean="0"/>
              <a:t>gendered, racialized experiences: </a:t>
            </a:r>
            <a:r>
              <a:rPr lang="en-GB" dirty="0"/>
              <a:t>Gives a ‘feel for the game</a:t>
            </a:r>
            <a:r>
              <a:rPr lang="en-GB" dirty="0" smtClean="0"/>
              <a:t>’</a:t>
            </a:r>
            <a:endParaRPr lang="en-GB" dirty="0"/>
          </a:p>
          <a:p>
            <a:r>
              <a:rPr lang="en-GB" b="1" i="1" dirty="0"/>
              <a:t>Capital</a:t>
            </a:r>
            <a:r>
              <a:rPr lang="en-GB" dirty="0"/>
              <a:t> – cultural, social economic and symbolic resources possessed and accrued, shaped by social axes: the ‘hand’ you can play in the game </a:t>
            </a:r>
          </a:p>
          <a:p>
            <a:r>
              <a:rPr lang="en-GB" b="1" i="1" dirty="0"/>
              <a:t>Field</a:t>
            </a:r>
            <a:r>
              <a:rPr lang="en-GB" dirty="0"/>
              <a:t> – </a:t>
            </a:r>
            <a:r>
              <a:rPr lang="en-GB" dirty="0" smtClean="0"/>
              <a:t>‘space </a:t>
            </a:r>
            <a:r>
              <a:rPr lang="en-GB" dirty="0"/>
              <a:t>of positions and </a:t>
            </a:r>
            <a:r>
              <a:rPr lang="en-GB" dirty="0" smtClean="0"/>
              <a:t>position-taking’: the </a:t>
            </a:r>
            <a:r>
              <a:rPr lang="en-GB" dirty="0"/>
              <a:t>‘rules’ of the game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Extent </a:t>
            </a:r>
            <a:r>
              <a:rPr lang="en-GB" dirty="0"/>
              <a:t>of ‘fit’ between habitus, capital and field shapes whether students experience </a:t>
            </a:r>
            <a:r>
              <a:rPr lang="en-GB" dirty="0" smtClean="0"/>
              <a:t>science/ STEM as </a:t>
            </a:r>
            <a:r>
              <a:rPr lang="en-GB" dirty="0"/>
              <a:t>a ‘fish in water</a:t>
            </a:r>
            <a:r>
              <a:rPr lang="en-GB" dirty="0" smtClean="0"/>
              <a:t>’, (Science families – where science is ‘for me’), or not and produces differential trajectories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800" y="218868"/>
            <a:ext cx="15335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2114</Words>
  <Application>Microsoft Office PowerPoint</Application>
  <PresentationFormat>Widescreen</PresentationFormat>
  <Paragraphs>188</Paragraphs>
  <Slides>37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Avenir Next</vt:lpstr>
      <vt:lpstr>Calibri</vt:lpstr>
      <vt:lpstr>Calibri Light</vt:lpstr>
      <vt:lpstr>Office Theme</vt:lpstr>
      <vt:lpstr>Slide</vt:lpstr>
      <vt:lpstr>Social Justice and Inequalities in STEM Education: How can we support more inclusive and engaging STEM education?</vt:lpstr>
      <vt:lpstr>The challenge for STEM education</vt:lpstr>
      <vt:lpstr>ASPIRES research </vt:lpstr>
      <vt:lpstr> Most like science - but few aspire to be science careers </vt:lpstr>
      <vt:lpstr>PowerPoint Presentation</vt:lpstr>
      <vt:lpstr>Key factors shaping science aspirations and participation age 10-19</vt:lpstr>
      <vt:lpstr>Science capital</vt:lpstr>
      <vt:lpstr>Main dimensions of science capital</vt:lpstr>
      <vt:lpstr>A sociological lens</vt:lpstr>
      <vt:lpstr>Science capital and families</vt:lpstr>
      <vt:lpstr>The field – supporting or limiting the realisation of science capital</vt:lpstr>
      <vt:lpstr>Dominant representations of science: masculinity and ‘cleverness</vt:lpstr>
      <vt:lpstr>As a result …</vt:lpstr>
      <vt:lpstr>So what needs to be done?</vt:lpstr>
      <vt:lpstr>An equitable approach to supporting science engagement</vt:lpstr>
      <vt:lpstr>The Equity Compass</vt:lpstr>
      <vt:lpstr>PowerPoint Presentation</vt:lpstr>
      <vt:lpstr>CHALLENGING THE STATUS QUO </vt:lpstr>
      <vt:lpstr>WORKING WITH AND VALUING MINORITIZED COMMUNITIES  </vt:lpstr>
      <vt:lpstr>EMBEDDING EQUITY </vt:lpstr>
      <vt:lpstr>EXTENDING EQUITY </vt:lpstr>
      <vt:lpstr>Compass helps us to:</vt:lpstr>
      <vt:lpstr>Equity Compass</vt:lpstr>
      <vt:lpstr>PowerPoint Presentation</vt:lpstr>
      <vt:lpstr>The Science Capital Teaching Approach</vt:lpstr>
      <vt:lpstr>SCTA: Changing the field </vt:lpstr>
      <vt:lpstr>Development of SCTA</vt:lpstr>
      <vt:lpstr>PowerPoint Presentation</vt:lpstr>
      <vt:lpstr>Foundation: Broadening what and who counts</vt:lpstr>
      <vt:lpstr>Foundation: Broadening what counts</vt:lpstr>
      <vt:lpstr>Pillar: Personalise and Localise</vt:lpstr>
      <vt:lpstr>Pillar: Elicit, Value &amp; Link</vt:lpstr>
      <vt:lpstr>Pillar: Building the science capital dimensions </vt:lpstr>
      <vt:lpstr>Outcomes - secondary</vt:lpstr>
      <vt:lpstr>Key features</vt:lpstr>
      <vt:lpstr>Summing up</vt:lpstr>
      <vt:lpstr>PowerPoint Presentation</vt:lpstr>
    </vt:vector>
  </TitlesOfParts>
  <Company>King's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Archer</dc:creator>
  <cp:lastModifiedBy>Louise Archer</cp:lastModifiedBy>
  <cp:revision>44</cp:revision>
  <dcterms:created xsi:type="dcterms:W3CDTF">2020-09-15T08:35:19Z</dcterms:created>
  <dcterms:modified xsi:type="dcterms:W3CDTF">2021-06-28T15:41:51Z</dcterms:modified>
</cp:coreProperties>
</file>